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9" r:id="rId2"/>
    <p:sldId id="257" r:id="rId3"/>
    <p:sldId id="282" r:id="rId4"/>
    <p:sldId id="259" r:id="rId5"/>
    <p:sldId id="273" r:id="rId6"/>
    <p:sldId id="281" r:id="rId7"/>
    <p:sldId id="285" r:id="rId8"/>
    <p:sldId id="261" r:id="rId9"/>
    <p:sldId id="276" r:id="rId10"/>
    <p:sldId id="278" r:id="rId11"/>
    <p:sldId id="286" r:id="rId12"/>
    <p:sldId id="269" r:id="rId13"/>
    <p:sldId id="293" r:id="rId14"/>
    <p:sldId id="277" r:id="rId15"/>
    <p:sldId id="271" r:id="rId16"/>
    <p:sldId id="284" r:id="rId17"/>
    <p:sldId id="264" r:id="rId18"/>
    <p:sldId id="262" r:id="rId19"/>
    <p:sldId id="290" r:id="rId20"/>
    <p:sldId id="263" r:id="rId21"/>
    <p:sldId id="265" r:id="rId22"/>
    <p:sldId id="266" r:id="rId23"/>
    <p:sldId id="280" r:id="rId24"/>
    <p:sldId id="283" r:id="rId25"/>
    <p:sldId id="267" r:id="rId26"/>
    <p:sldId id="295" r:id="rId27"/>
    <p:sldId id="291" r:id="rId28"/>
    <p:sldId id="275" r:id="rId29"/>
    <p:sldId id="294" r:id="rId30"/>
    <p:sldId id="296" r:id="rId31"/>
    <p:sldId id="292"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D4D3"/>
    <a:srgbClr val="230647"/>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308" autoAdjust="0"/>
  </p:normalViewPr>
  <p:slideViewPr>
    <p:cSldViewPr snapToGrid="0">
      <p:cViewPr varScale="1">
        <p:scale>
          <a:sx n="44" d="100"/>
          <a:sy n="44" d="100"/>
        </p:scale>
        <p:origin x="152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600" dirty="0">
              <a:solidFill>
                <a:schemeClr val="tx1"/>
              </a:solidFill>
            </a:rPr>
            <a:t>ユーザー登録</a:t>
          </a:r>
          <a:endParaRPr kumimoji="1" lang="ja-JP" altLang="en-US" sz="16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600" dirty="0">
              <a:solidFill>
                <a:schemeClr val="tx1"/>
              </a:solidFill>
            </a:rPr>
            <a:t>持っている</a:t>
          </a:r>
          <a:endParaRPr kumimoji="1" lang="en-US" altLang="ja-JP" sz="1600" dirty="0">
            <a:solidFill>
              <a:schemeClr val="tx1"/>
            </a:solidFill>
          </a:endParaRPr>
        </a:p>
        <a:p>
          <a:r>
            <a:rPr kumimoji="1" lang="ja-JP" altLang="en-US" sz="16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400" dirty="0">
              <a:solidFill>
                <a:schemeClr val="tx1"/>
              </a:solidFill>
            </a:rPr>
            <a:t>おすすめの</a:t>
          </a:r>
          <a:endParaRPr lang="en-US" altLang="ja-JP" sz="1400" dirty="0">
            <a:solidFill>
              <a:schemeClr val="tx1"/>
            </a:solidFill>
          </a:endParaRPr>
        </a:p>
        <a:p>
          <a:r>
            <a:rPr lang="ja-JP" altLang="en-US" sz="1400" dirty="0">
              <a:solidFill>
                <a:schemeClr val="tx1"/>
              </a:solidFill>
            </a:rPr>
            <a:t>組み合わせを</a:t>
          </a:r>
          <a:endParaRPr lang="en-US" altLang="ja-JP" sz="1400" dirty="0">
            <a:solidFill>
              <a:schemeClr val="tx1"/>
            </a:solidFill>
          </a:endParaRPr>
        </a:p>
        <a:p>
          <a:r>
            <a:rPr lang="ja-JP" altLang="en-US" sz="14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dgm:spPr>
        <a:solidFill>
          <a:srgbClr val="B8D4D3"/>
        </a:solidFill>
        <a:ln>
          <a:noFill/>
        </a:ln>
      </dgm:spPr>
      <dgm:t>
        <a:bodyPr/>
        <a:lstStyle/>
        <a:p>
          <a:r>
            <a:rPr kumimoji="1" lang="ja-JP" altLang="en-US" dirty="0">
              <a:solidFill>
                <a:schemeClr val="tx1"/>
              </a:solidFill>
            </a:rPr>
            <a:t>コーディネート</a:t>
          </a:r>
          <a:endParaRPr kumimoji="1" lang="en-US" altLang="ja-JP" dirty="0">
            <a:solidFill>
              <a:schemeClr val="tx1"/>
            </a:solidFill>
          </a:endParaRPr>
        </a:p>
        <a:p>
          <a:r>
            <a:rPr kumimoji="1" lang="ja-JP" altLang="en-US"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コーディネート履歴を確認</a:t>
          </a: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ユーザー登録</a:t>
          </a:r>
          <a:endParaRPr kumimoji="1" lang="ja-JP" altLang="en-US" sz="16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持っている</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ja-JP" altLang="en-US" sz="1400" kern="1200" dirty="0">
              <a:solidFill>
                <a:schemeClr val="tx1"/>
              </a:solidFill>
            </a:rPr>
            <a:t>おすすめの</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組み合わせを</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コーディネート履歴を確認</a:t>
          </a: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型の発表を始めます。よろしくお願いします。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こちらが実際にユーザーの居住地別々に設定した画面です。地域を変更すると、その地域の天気・気温・おすすめの組み合わせが表示されます。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同じ状況でもその人の体感によっては適切な服装も分かれるのではないかと思う方もいらっしゃると思います。</a:t>
            </a:r>
            <a:endParaRPr kumimoji="1" lang="en-US" altLang="ja-JP" dirty="0"/>
          </a:p>
          <a:p>
            <a:r>
              <a:rPr kumimoji="1" lang="ja-JP" altLang="en-US" dirty="0"/>
              <a:t>それを解決するために導入したのがこの指数です。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暑がり・寒がり指数は気温やお勧めする服装に関連しており、ここで設定した情報は後からプロフィール画面で変更することができるので、日々使用を繰り返す中でユーザーの方に調整していただき、より最善に近い服装提案を可能とし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このように、本アプリでは個人の体感も考慮し、より皆さま一人一人にフィットした服装を提案することが可能となっています。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日付、最高気温、最低気温、全件検索のいずれかで検索することができ、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ここからは、開発にあたってのチームでの取り組みについてお話しします。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endParaRPr kumimoji="1" lang="en-US" altLang="ja-JP" dirty="0"/>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53502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ja-JP" altLang="en-US" dirty="0"/>
              <a:t>なるべく多くの箇所を全員で取り組むように心掛けました。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読み上げる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ja-JP" altLang="en-US" dirty="0"/>
              <a:t>今後の反省点です。</a:t>
            </a:r>
            <a:endParaRPr kumimoji="1" lang="en-US" altLang="ja-JP" dirty="0"/>
          </a:p>
          <a:p>
            <a:r>
              <a:rPr kumimoji="1" lang="ja-JP" altLang="en-US" dirty="0"/>
              <a:t>（読み上げる）</a:t>
            </a:r>
            <a:endParaRPr kumimoji="1" lang="en-US" altLang="ja-JP" dirty="0"/>
          </a:p>
          <a:p>
            <a:r>
              <a:rPr kumimoji="1" lang="ja-JP" altLang="en-US" dirty="0"/>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私が</a:t>
            </a:r>
            <a:r>
              <a:rPr kumimoji="1" lang="en-US" altLang="ja-JP" dirty="0"/>
              <a:t>6</a:t>
            </a:r>
            <a:r>
              <a:rPr kumimoji="1" lang="ja-JP" altLang="en-US" dirty="0"/>
              <a:t>月研修に参加し、</a:t>
            </a:r>
            <a:r>
              <a:rPr kumimoji="1" lang="en-US" altLang="ja-JP" dirty="0"/>
              <a:t>5</a:t>
            </a:r>
            <a:r>
              <a:rPr kumimoji="1" lang="ja-JP" altLang="en-US" dirty="0"/>
              <a:t>月よりできるようになったこととしては、この三点が挙げられます。特に人に教えることと人に頼ることは私の未熟だったコミュニケーション能力を大いに成長させてくれました。</a:t>
            </a:r>
            <a:endParaRPr kumimoji="1" lang="en-US" altLang="ja-JP" dirty="0"/>
          </a:p>
          <a:p>
            <a:r>
              <a:rPr kumimoji="1" lang="ja-JP" altLang="en-US" dirty="0"/>
              <a:t>またチーム開発では作業を分担することで効率を上げることの難しさを実感しました。</a:t>
            </a:r>
            <a:endParaRPr kumimoji="1" lang="en-US" altLang="ja-JP" dirty="0"/>
          </a:p>
          <a:p>
            <a:r>
              <a:rPr kumimoji="1" lang="ja-JP" altLang="en-US" dirty="0"/>
              <a:t>最後に大変だったことは前半二週間で行った要件定義や外部設計のために終わりのないマラソンをするかのような会議が長時間続いたことです。</a:t>
            </a:r>
            <a:endParaRPr kumimoji="1" lang="en-US" altLang="ja-JP" dirty="0"/>
          </a:p>
          <a:p>
            <a:r>
              <a:rPr kumimoji="1" lang="ja-JP" altLang="en-US" dirty="0"/>
              <a:t>心が折れそうになった分、終わった時の解放感はとてもありました。</a:t>
            </a:r>
            <a:endParaRPr kumimoji="1" lang="en-US" altLang="ja-JP" dirty="0"/>
          </a:p>
          <a:p>
            <a:r>
              <a:rPr kumimoji="1" lang="ja-JP" altLang="en-US" dirty="0"/>
              <a:t>以上になります。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27</a:t>
            </a:fld>
            <a:endParaRPr kumimoji="1" lang="ja-JP" altLang="en-US"/>
          </a:p>
        </p:txBody>
      </p:sp>
    </p:spTree>
    <p:extLst>
      <p:ext uri="{BB962C8B-B14F-4D97-AF65-F5344CB8AC3E}">
        <p14:creationId xmlns:p14="http://schemas.microsoft.com/office/powerpoint/2010/main" val="355887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r>
              <a:rPr kumimoji="1" lang="ja-JP" altLang="en-US" dirty="0"/>
              <a:t>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31</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en-US" altLang="ja-JP" dirty="0"/>
              <a:t>Closet</a:t>
            </a:r>
            <a:r>
              <a:rPr kumimoji="1" lang="ja-JP" altLang="en-US" dirty="0"/>
              <a:t>　</a:t>
            </a:r>
            <a:r>
              <a:rPr kumimoji="1" lang="en-US" altLang="ja-JP" dirty="0"/>
              <a:t>with me</a:t>
            </a:r>
            <a:r>
              <a:rPr kumimoji="1" lang="ja-JP" altLang="en-US" dirty="0"/>
              <a:t>の流れを紹介します。</a:t>
            </a:r>
            <a:endParaRPr kumimoji="1" lang="en-US" altLang="ja-JP" dirty="0"/>
          </a:p>
          <a:p>
            <a:r>
              <a:rPr kumimoji="1" lang="ja-JP" altLang="en-US" dirty="0"/>
              <a:t>まずユーザー登録を行い、持っている服を登録します。おすすめの組み合わせを表示し、その日に合わせた適切な服装を知ることができます。</a:t>
            </a:r>
            <a:endParaRPr kumimoji="1" lang="en-US" altLang="ja-JP" dirty="0"/>
          </a:p>
          <a:p>
            <a:r>
              <a:rPr kumimoji="1" lang="ja-JP" altLang="en-US" dirty="0"/>
              <a:t>ユーザーはこのような流れでアプリを使用することを想定しています。</a:t>
            </a:r>
            <a:endParaRPr kumimoji="1" lang="en-US" altLang="ja-JP" dirty="0"/>
          </a:p>
          <a:p>
            <a:r>
              <a:rPr kumimoji="1" lang="ja-JP" altLang="en-US" dirty="0"/>
              <a:t>詳しい使い方は、次の動画でご説明します。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10</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動画を実行する→話をする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ここから、特にこだわった機能を紹介します。１つ目は暑がり・寒がり機能です</a:t>
            </a:r>
            <a:endParaRPr kumimoji="1" lang="en-US" altLang="ja-JP" dirty="0"/>
          </a:p>
          <a:p>
            <a:r>
              <a:rPr kumimoji="1" lang="ja-JP" altLang="en-US" dirty="0"/>
              <a:t>同じ気温でも、暑がりな人と寒がりな人とでは体感温度が異なるため、個人で暑がり・寒がりの段階を設定し、それによっておすすめする服が変化します。</a:t>
            </a:r>
            <a:endParaRPr kumimoji="1" lang="en-US" altLang="ja-JP" dirty="0"/>
          </a:p>
          <a:p>
            <a:r>
              <a:rPr kumimoji="1" lang="en-US" altLang="ja-JP" dirty="0"/>
              <a:t>(</a:t>
            </a:r>
            <a:r>
              <a:rPr kumimoji="1" lang="ja-JP" altLang="en-US" dirty="0"/>
              <a:t>必要であれば機能の詳しい説明</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55"/>
            <a:ext cx="12192000" cy="6857845"/>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r>
              <a:rPr lang="ja-JP" altLang="en-US" dirty="0"/>
              <a:t>気温に合わせておすすめの服装を提案</a:t>
            </a:r>
            <a:endParaRPr lang="en-US" altLang="ja-JP" dirty="0"/>
          </a:p>
          <a:p>
            <a:r>
              <a:rPr lang="ja-JP" altLang="en-US" dirty="0"/>
              <a:t>同じ気温でも暑がりと寒がりでは体感温度が異なる</a:t>
            </a:r>
            <a:endParaRPr lang="en-US" altLang="ja-JP" dirty="0"/>
          </a:p>
          <a:p>
            <a:r>
              <a:rPr kumimoji="1" lang="ja-JP" altLang="en-US" dirty="0"/>
              <a:t>個人で暑がり寒がりレベルを設定</a:t>
            </a:r>
            <a:endParaRPr kumimoji="1" lang="en-US" altLang="ja-JP" dirty="0"/>
          </a:p>
          <a:p>
            <a:pPr marL="0" indent="0">
              <a:buNone/>
            </a:pPr>
            <a:r>
              <a:rPr lang="ja-JP" altLang="en-US" dirty="0"/>
              <a:t>　→おすすめする服が変化</a:t>
            </a:r>
            <a:endParaRPr kumimoji="1"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920405" y="4001294"/>
            <a:ext cx="3175535"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629754" y="4001293"/>
            <a:ext cx="3175536"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lang="ja-JP" altLang="en-US" dirty="0"/>
              <a:t>神奈川県</a:t>
            </a:r>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北海道</a:t>
            </a:r>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1" name="図 10">
            <a:extLst>
              <a:ext uri="{FF2B5EF4-FFF2-40B4-BE49-F238E27FC236}">
                <a16:creationId xmlns:a16="http://schemas.microsoft.com/office/drawing/2014/main" id="{3E50259F-188C-43B7-87A2-67A0B0291FEF}"/>
              </a:ext>
            </a:extLst>
          </p:cNvPr>
          <p:cNvPicPr>
            <a:picLocks noChangeAspect="1"/>
          </p:cNvPicPr>
          <p:nvPr/>
        </p:nvPicPr>
        <p:blipFill rotWithShape="1">
          <a:blip r:embed="rId3"/>
          <a:srcRect l="19926" r="20512"/>
          <a:stretch/>
        </p:blipFill>
        <p:spPr>
          <a:xfrm>
            <a:off x="6172200" y="2861393"/>
            <a:ext cx="4625779" cy="3117069"/>
          </a:xfrm>
          <a:prstGeom prst="rect">
            <a:avLst/>
          </a:prstGeom>
        </p:spPr>
      </p:pic>
      <p:pic>
        <p:nvPicPr>
          <p:cNvPr id="15" name="図 14">
            <a:extLst>
              <a:ext uri="{FF2B5EF4-FFF2-40B4-BE49-F238E27FC236}">
                <a16:creationId xmlns:a16="http://schemas.microsoft.com/office/drawing/2014/main" id="{95AC2F34-24F8-40AA-AB2A-A31821EC9413}"/>
              </a:ext>
            </a:extLst>
          </p:cNvPr>
          <p:cNvPicPr>
            <a:picLocks noChangeAspect="1"/>
          </p:cNvPicPr>
          <p:nvPr/>
        </p:nvPicPr>
        <p:blipFill rotWithShape="1">
          <a:blip r:embed="rId4"/>
          <a:srcRect l="19620" t="18917" r="26495" b="19357"/>
          <a:stretch/>
        </p:blipFill>
        <p:spPr>
          <a:xfrm>
            <a:off x="920405" y="2861393"/>
            <a:ext cx="4109664" cy="3117069"/>
          </a:xfrm>
          <a:prstGeom prst="rect">
            <a:avLst/>
          </a:prstGeom>
        </p:spPr>
      </p:pic>
    </p:spTree>
    <p:extLst>
      <p:ext uri="{BB962C8B-B14F-4D97-AF65-F5344CB8AC3E}">
        <p14:creationId xmlns:p14="http://schemas.microsoft.com/office/powerpoint/2010/main" val="249197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暑がり・寒がり指数</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4210198" y="3429000"/>
            <a:ext cx="2559182" cy="2701191"/>
          </a:xfrm>
          <a:prstGeom prst="rect">
            <a:avLst/>
          </a:prstGeom>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a:t>
            </a:r>
            <a:r>
              <a:rPr lang="ja-JP" altLang="en-US" b="1" dirty="0"/>
              <a:t>指数</a:t>
            </a:r>
            <a:endParaRPr kumimoji="1" lang="ja-JP" altLang="en-US" b="1" dirty="0"/>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pic>
        <p:nvPicPr>
          <p:cNvPr id="9" name="コンテンツ プレースホルダー 4" descr="テキスト, 手紙&#10;&#10;自動的に生成された説明">
            <a:extLst>
              <a:ext uri="{FF2B5EF4-FFF2-40B4-BE49-F238E27FC236}">
                <a16:creationId xmlns:a16="http://schemas.microsoft.com/office/drawing/2014/main" id="{ABA8012F-5254-4A0D-8838-971CE7759FEE}"/>
              </a:ext>
            </a:extLst>
          </p:cNvPr>
          <p:cNvPicPr>
            <a:picLocks noChangeAspect="1"/>
          </p:cNvPicPr>
          <p:nvPr/>
        </p:nvPicPr>
        <p:blipFill rotWithShape="1">
          <a:blip r:embed="rId3">
            <a:extLst>
              <a:ext uri="{28A0092B-C50C-407E-A947-70E740481C1C}">
                <a14:useLocalDpi xmlns:a14="http://schemas.microsoft.com/office/drawing/2010/main" val="0"/>
              </a:ext>
            </a:extLst>
          </a:blip>
          <a:srcRect l="12602" r="7862"/>
          <a:stretch/>
        </p:blipFill>
        <p:spPr>
          <a:xfrm>
            <a:off x="978577" y="2505075"/>
            <a:ext cx="4899259" cy="2692538"/>
          </a:xfrm>
          <a:prstGeom prst="rect">
            <a:avLst/>
          </a:prstGeom>
        </p:spPr>
      </p:pic>
      <p:pic>
        <p:nvPicPr>
          <p:cNvPr id="10" name="図 9" descr="テキスト, 手紙&#10;&#10;自動的に生成された説明">
            <a:extLst>
              <a:ext uri="{FF2B5EF4-FFF2-40B4-BE49-F238E27FC236}">
                <a16:creationId xmlns:a16="http://schemas.microsoft.com/office/drawing/2014/main" id="{1B361B37-1B75-469D-AFB3-053B6812A4B3}"/>
              </a:ext>
            </a:extLst>
          </p:cNvPr>
          <p:cNvPicPr>
            <a:picLocks noChangeAspect="1"/>
          </p:cNvPicPr>
          <p:nvPr/>
        </p:nvPicPr>
        <p:blipFill rotWithShape="1">
          <a:blip r:embed="rId4">
            <a:extLst>
              <a:ext uri="{28A0092B-C50C-407E-A947-70E740481C1C}">
                <a14:useLocalDpi xmlns:a14="http://schemas.microsoft.com/office/drawing/2010/main" val="0"/>
              </a:ext>
            </a:extLst>
          </a:blip>
          <a:srcRect l="8528" r="1916"/>
          <a:stretch/>
        </p:blipFill>
        <p:spPr>
          <a:xfrm>
            <a:off x="6246787" y="2500301"/>
            <a:ext cx="4899259" cy="2692537"/>
          </a:xfrm>
          <a:prstGeom prst="rect">
            <a:avLst/>
          </a:prstGeom>
        </p:spPr>
      </p:pic>
      <p:sp>
        <p:nvSpPr>
          <p:cNvPr id="13" name="正方形/長方形 12">
            <a:extLst>
              <a:ext uri="{FF2B5EF4-FFF2-40B4-BE49-F238E27FC236}">
                <a16:creationId xmlns:a16="http://schemas.microsoft.com/office/drawing/2014/main" id="{3AECE515-0461-4309-A390-8614E139DE22}"/>
              </a:ext>
            </a:extLst>
          </p:cNvPr>
          <p:cNvSpPr/>
          <p:nvPr/>
        </p:nvSpPr>
        <p:spPr>
          <a:xfrm>
            <a:off x="879658"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246787"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151608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93934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1965522890"/>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53AF7319-92E2-42BC-8013-3720B348394B}"/>
              </a:ext>
            </a:extLst>
          </p:cNvPr>
          <p:cNvSpPr txBox="1"/>
          <p:nvPr/>
        </p:nvSpPr>
        <p:spPr>
          <a:xfrm>
            <a:off x="8722759" y="5856270"/>
            <a:ext cx="7578904" cy="923330"/>
          </a:xfrm>
          <a:prstGeom prst="rect">
            <a:avLst/>
          </a:prstGeom>
          <a:noFill/>
        </p:spPr>
        <p:txBody>
          <a:bodyPr wrap="square" rtlCol="0">
            <a:spAutoFit/>
          </a:bodyPr>
          <a:lstStyle/>
          <a:p>
            <a:r>
              <a:rPr kumimoji="1" lang="ja-JP" altLang="en-US" dirty="0"/>
              <a:t>実施日</a:t>
            </a:r>
            <a:r>
              <a:rPr kumimoji="1" lang="en-US" altLang="ja-JP" dirty="0"/>
              <a:t>:2023</a:t>
            </a:r>
            <a:r>
              <a:rPr kumimoji="1" lang="ja-JP" altLang="en-US" dirty="0"/>
              <a:t>年</a:t>
            </a:r>
            <a:r>
              <a:rPr kumimoji="1" lang="en-US" altLang="ja-JP" dirty="0"/>
              <a:t>6</a:t>
            </a:r>
            <a:r>
              <a:rPr kumimoji="1" lang="ja-JP" altLang="en-US" dirty="0"/>
              <a:t>月</a:t>
            </a:r>
            <a:r>
              <a:rPr kumimoji="1" lang="en-US" altLang="ja-JP" dirty="0"/>
              <a:t>27</a:t>
            </a:r>
            <a:r>
              <a:rPr kumimoji="1" lang="ja-JP" altLang="en-US" dirty="0"/>
              <a:t>日</a:t>
            </a:r>
            <a:r>
              <a:rPr kumimoji="1" lang="en-US" altLang="ja-JP" dirty="0"/>
              <a:t>(</a:t>
            </a:r>
            <a:r>
              <a:rPr kumimoji="1" lang="ja-JP" altLang="en-US" dirty="0"/>
              <a:t>火</a:t>
            </a:r>
            <a:r>
              <a:rPr kumimoji="1" lang="en-US" altLang="ja-JP" dirty="0"/>
              <a:t>)</a:t>
            </a:r>
          </a:p>
          <a:p>
            <a:r>
              <a:rPr kumimoji="1" lang="ja-JP" altLang="en-US" dirty="0"/>
              <a:t>実施者</a:t>
            </a:r>
            <a:r>
              <a:rPr kumimoji="1" lang="en-US" altLang="ja-JP" dirty="0"/>
              <a:t>:</a:t>
            </a:r>
            <a:r>
              <a:rPr kumimoji="1" lang="ja-JP" altLang="en-US" dirty="0"/>
              <a:t>チーム</a:t>
            </a:r>
            <a:r>
              <a:rPr kumimoji="1" lang="en-US" altLang="ja-JP" dirty="0"/>
              <a:t>A</a:t>
            </a:r>
            <a:r>
              <a:rPr kumimoji="1" lang="ja-JP" altLang="en-US" dirty="0"/>
              <a:t>型メンバー</a:t>
            </a:r>
            <a:r>
              <a:rPr kumimoji="1" lang="en-US" altLang="ja-JP" dirty="0"/>
              <a:t>T</a:t>
            </a:r>
          </a:p>
          <a:p>
            <a:endParaRPr kumimoji="1" lang="ja-JP" altLang="en-US" dirty="0"/>
          </a:p>
        </p:txBody>
      </p:sp>
    </p:spTree>
    <p:extLst>
      <p:ext uri="{BB962C8B-B14F-4D97-AF65-F5344CB8AC3E}">
        <p14:creationId xmlns:p14="http://schemas.microsoft.com/office/powerpoint/2010/main" val="403874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51912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graphicFrame>
        <p:nvGraphicFramePr>
          <p:cNvPr id="6" name="表 6">
            <a:extLst>
              <a:ext uri="{FF2B5EF4-FFF2-40B4-BE49-F238E27FC236}">
                <a16:creationId xmlns:a16="http://schemas.microsoft.com/office/drawing/2014/main" id="{E01419F4-60F7-4A0B-9407-C48D1EA52887}"/>
              </a:ext>
            </a:extLst>
          </p:cNvPr>
          <p:cNvGraphicFramePr>
            <a:graphicFrameLocks noGrp="1"/>
          </p:cNvGraphicFramePr>
          <p:nvPr>
            <p:ph idx="1"/>
            <p:extLst>
              <p:ext uri="{D42A27DB-BD31-4B8C-83A1-F6EECF244321}">
                <p14:modId xmlns:p14="http://schemas.microsoft.com/office/powerpoint/2010/main" val="3975369787"/>
              </p:ext>
            </p:extLst>
          </p:nvPr>
        </p:nvGraphicFramePr>
        <p:xfrm>
          <a:off x="565079" y="1825625"/>
          <a:ext cx="11363217" cy="414528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3676338071"/>
                    </a:ext>
                  </a:extLst>
                </a:gridCol>
                <a:gridCol w="1106035">
                  <a:extLst>
                    <a:ext uri="{9D8B030D-6E8A-4147-A177-3AD203B41FA5}">
                      <a16:colId xmlns:a16="http://schemas.microsoft.com/office/drawing/2014/main" val="303308993"/>
                    </a:ext>
                  </a:extLst>
                </a:gridCol>
                <a:gridCol w="5189901">
                  <a:extLst>
                    <a:ext uri="{9D8B030D-6E8A-4147-A177-3AD203B41FA5}">
                      <a16:colId xmlns:a16="http://schemas.microsoft.com/office/drawing/2014/main" val="3121205095"/>
                    </a:ext>
                  </a:extLst>
                </a:gridCol>
              </a:tblGrid>
              <a:tr h="370840">
                <a:tc>
                  <a:txBody>
                    <a:bodyPr/>
                    <a:lstStyle/>
                    <a:p>
                      <a:pPr algn="ctr"/>
                      <a:r>
                        <a:rPr kumimoji="1" lang="ja-JP" altLang="en-US" dirty="0">
                          <a:solidFill>
                            <a:srgbClr val="230647"/>
                          </a:solidFill>
                        </a:rPr>
                        <a:t>目標</a:t>
                      </a:r>
                    </a:p>
                  </a:txBody>
                  <a:tcPr>
                    <a:solidFill>
                      <a:srgbClr val="B8D4D3"/>
                    </a:solidFill>
                  </a:tcPr>
                </a:tc>
                <a:tc>
                  <a:txBody>
                    <a:bodyPr/>
                    <a:lstStyle/>
                    <a:p>
                      <a:pPr algn="ctr"/>
                      <a:r>
                        <a:rPr kumimoji="1" lang="ja-JP" altLang="en-US" dirty="0">
                          <a:solidFill>
                            <a:srgbClr val="230647"/>
                          </a:solidFill>
                        </a:rPr>
                        <a:t>達成率</a:t>
                      </a:r>
                    </a:p>
                  </a:txBody>
                  <a:tcPr>
                    <a:solidFill>
                      <a:srgbClr val="B8D4D3"/>
                    </a:solidFill>
                  </a:tcPr>
                </a:tc>
                <a:tc>
                  <a:txBody>
                    <a:bodyPr/>
                    <a:lstStyle/>
                    <a:p>
                      <a:pPr algn="ctr"/>
                      <a:r>
                        <a:rPr kumimoji="1" lang="ja-JP" altLang="en-US" dirty="0">
                          <a:solidFill>
                            <a:srgbClr val="230647"/>
                          </a:solidFill>
                        </a:rPr>
                        <a:t>具体的に</a:t>
                      </a:r>
                      <a:r>
                        <a:rPr kumimoji="1" lang="en-US" altLang="ja-JP" dirty="0">
                          <a:solidFill>
                            <a:srgbClr val="230647"/>
                          </a:solidFill>
                        </a:rPr>
                        <a:t>…</a:t>
                      </a:r>
                      <a:endParaRPr kumimoji="1" lang="ja-JP" altLang="en-US" dirty="0">
                        <a:solidFill>
                          <a:srgbClr val="230647"/>
                        </a:solidFill>
                      </a:endParaRPr>
                    </a:p>
                  </a:txBody>
                  <a:tcPr>
                    <a:solidFill>
                      <a:srgbClr val="B8D4D3"/>
                    </a:solidFill>
                  </a:tcPr>
                </a:tc>
                <a:extLst>
                  <a:ext uri="{0D108BD9-81ED-4DB2-BD59-A6C34878D82A}">
                    <a16:rowId xmlns:a16="http://schemas.microsoft.com/office/drawing/2014/main" val="1877086307"/>
                  </a:ext>
                </a:extLst>
              </a:tr>
              <a:tr h="370840">
                <a:tc>
                  <a:txBody>
                    <a:bodyPr/>
                    <a:lstStyle/>
                    <a:p>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無理せず取り組むことができた</a:t>
                      </a:r>
                    </a:p>
                  </a:txBody>
                  <a:tcPr>
                    <a:solidFill>
                      <a:srgbClr val="B8D4D3"/>
                    </a:solidFill>
                  </a:tcPr>
                </a:tc>
                <a:extLst>
                  <a:ext uri="{0D108BD9-81ED-4DB2-BD59-A6C34878D82A}">
                    <a16:rowId xmlns:a16="http://schemas.microsoft.com/office/drawing/2014/main" val="1815094193"/>
                  </a:ext>
                </a:extLst>
              </a:tr>
              <a:tr h="370840">
                <a:tc>
                  <a:txBody>
                    <a:bodyPr/>
                    <a:lstStyle/>
                    <a:p>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endParaRPr kumimoji="1" lang="en-US" altLang="ja-JP" dirty="0"/>
                    </a:p>
                  </a:txBody>
                  <a:tcPr>
                    <a:solidFill>
                      <a:srgbClr val="B8D4D3"/>
                    </a:solidFill>
                  </a:tcPr>
                </a:tc>
                <a:tc>
                  <a:txBody>
                    <a:bodyPr/>
                    <a:lstStyle/>
                    <a:p>
                      <a:pPr algn="ctr"/>
                      <a:r>
                        <a:rPr kumimoji="1" lang="ja-JP" altLang="en-US" dirty="0"/>
                        <a:t>できない日もあったが、ナレッジの共有などを積極的に行うことができた</a:t>
                      </a:r>
                      <a:endParaRPr kumimoji="1" lang="en-US" altLang="ja-JP" dirty="0"/>
                    </a:p>
                  </a:txBody>
                  <a:tcPr>
                    <a:solidFill>
                      <a:srgbClr val="B8D4D3"/>
                    </a:solidFill>
                  </a:tcPr>
                </a:tc>
                <a:extLst>
                  <a:ext uri="{0D108BD9-81ED-4DB2-BD59-A6C34878D82A}">
                    <a16:rowId xmlns:a16="http://schemas.microsoft.com/office/drawing/2014/main" val="2802788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笑顔でいることができた</a:t>
                      </a:r>
                      <a:endParaRPr kumimoji="1" lang="en-US" altLang="ja-JP" dirty="0"/>
                    </a:p>
                  </a:txBody>
                  <a:tcPr>
                    <a:solidFill>
                      <a:srgbClr val="B8D4D3"/>
                    </a:solidFill>
                  </a:tcPr>
                </a:tc>
                <a:extLst>
                  <a:ext uri="{0D108BD9-81ED-4DB2-BD59-A6C34878D82A}">
                    <a16:rowId xmlns:a16="http://schemas.microsoft.com/office/drawing/2014/main" val="41985302"/>
                  </a:ext>
                </a:extLst>
              </a:tr>
              <a:tr h="370840">
                <a:tc>
                  <a:txBody>
                    <a:bodyPr/>
                    <a:lstStyle/>
                    <a:p>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進捗を確認し合い活動できた</a:t>
                      </a:r>
                    </a:p>
                  </a:txBody>
                  <a:tcPr>
                    <a:solidFill>
                      <a:srgbClr val="B8D4D3"/>
                    </a:solidFill>
                  </a:tcPr>
                </a:tc>
                <a:extLst>
                  <a:ext uri="{0D108BD9-81ED-4DB2-BD59-A6C34878D82A}">
                    <a16:rowId xmlns:a16="http://schemas.microsoft.com/office/drawing/2014/main" val="3805465469"/>
                  </a:ext>
                </a:extLst>
              </a:tr>
              <a:tr h="370840">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3007373460"/>
                  </a:ext>
                </a:extLst>
              </a:tr>
              <a:tr h="37084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652140619"/>
                  </a:ext>
                </a:extLst>
              </a:tr>
              <a:tr h="37084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1143228146"/>
                  </a:ext>
                </a:extLst>
              </a:tr>
              <a:tr h="370840">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2768552867"/>
                  </a:ext>
                </a:extLst>
              </a:tr>
            </a:tbl>
          </a:graphicData>
        </a:graphic>
      </p:graphicFrame>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25764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r>
              <a:rPr kumimoji="1" lang="en-US" altLang="ja-JP" sz="2400" dirty="0"/>
              <a:t>(</a:t>
            </a:r>
            <a:r>
              <a:rPr kumimoji="1" lang="ja-JP" altLang="en-US" sz="2400" dirty="0"/>
              <a:t>現時点</a:t>
            </a:r>
            <a:r>
              <a:rPr kumimoji="1" lang="en-US" altLang="ja-JP" sz="2400" dirty="0"/>
              <a:t>)</a:t>
            </a:r>
            <a:endParaRPr kumimoji="1" lang="ja-JP" altLang="en-US" sz="2400" dirty="0"/>
          </a:p>
        </p:txBody>
      </p:sp>
    </p:spTree>
    <p:extLst>
      <p:ext uri="{BB962C8B-B14F-4D97-AF65-F5344CB8AC3E}">
        <p14:creationId xmlns:p14="http://schemas.microsoft.com/office/powerpoint/2010/main" val="211665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p:txBody>
          <a:bodyPr/>
          <a:lstStyle/>
          <a:p>
            <a:r>
              <a:rPr kumimoji="1" lang="ja-JP" altLang="en-US" sz="2400" dirty="0"/>
              <a:t>進捗管理</a:t>
            </a:r>
            <a:r>
              <a:rPr kumimoji="1" lang="en-US" altLang="ja-JP" sz="2400" dirty="0"/>
              <a:t>Excel</a:t>
            </a:r>
            <a:r>
              <a:rPr kumimoji="1" lang="ja-JP" altLang="en-US" sz="2400" dirty="0"/>
              <a:t>ファイル</a:t>
            </a:r>
            <a:endParaRPr kumimoji="1" lang="en-US" altLang="ja-JP" sz="2400" dirty="0"/>
          </a:p>
          <a:p>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5050"/>
          <a:stretch/>
        </p:blipFill>
        <p:spPr>
          <a:xfrm>
            <a:off x="2630184" y="3101588"/>
            <a:ext cx="9395351" cy="3654830"/>
          </a:xfrm>
          <a:prstGeom prst="rect">
            <a:avLst/>
          </a:prstGeom>
        </p:spPr>
      </p:pic>
    </p:spTree>
    <p:extLst>
      <p:ext uri="{BB962C8B-B14F-4D97-AF65-F5344CB8AC3E}">
        <p14:creationId xmlns:p14="http://schemas.microsoft.com/office/powerpoint/2010/main" val="82369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a:xfrm>
            <a:off x="261257" y="1690688"/>
            <a:ext cx="12293600" cy="4522603"/>
          </a:xfrm>
        </p:spPr>
        <p:txBody>
          <a:bodyPr>
            <a:normAutofit fontScale="92500" lnSpcReduction="1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a:t>
            </a:r>
            <a:r>
              <a:rPr kumimoji="1" lang="ja-JP" altLang="en-US" sz="2600" dirty="0"/>
              <a:t>時間に追われ、実装したい機能</a:t>
            </a:r>
            <a:r>
              <a:rPr kumimoji="1" lang="en-US" altLang="ja-JP" sz="2600" dirty="0"/>
              <a:t>(</a:t>
            </a:r>
            <a:r>
              <a:rPr lang="ja-JP" altLang="en-US" sz="2600" dirty="0"/>
              <a:t>削除と編集が</a:t>
            </a:r>
            <a:r>
              <a:rPr lang="en-US" altLang="ja-JP" sz="2600" dirty="0"/>
              <a:t>6</a:t>
            </a:r>
            <a:r>
              <a:rPr lang="ja-JP" altLang="en-US" sz="2600" dirty="0"/>
              <a:t>件ずつできる</a:t>
            </a:r>
            <a:r>
              <a:rPr kumimoji="1" lang="en-US" altLang="ja-JP" sz="2600" dirty="0"/>
              <a:t>)</a:t>
            </a:r>
            <a:r>
              <a:rPr kumimoji="1" lang="ja-JP" altLang="en-US" sz="2600" dirty="0"/>
              <a:t>が完成できなかった</a:t>
            </a:r>
            <a:endParaRPr kumimoji="1" lang="en-US" altLang="ja-JP" sz="2600" dirty="0"/>
          </a:p>
          <a:p>
            <a:pPr marL="0" indent="0">
              <a:buNone/>
            </a:pPr>
            <a:r>
              <a:rPr kumimoji="1" lang="ja-JP" altLang="en-US"/>
              <a:t>　→一つ一つの作業にかかる人時の見積もりが甘かった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外部設計書通りに進まないことがあった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20F7E31-B6B3-41AA-89EC-8D92E4E4025C}"/>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DAO</a:t>
            </a:r>
            <a:r>
              <a:rPr kumimoji="1" lang="ja-JP" altLang="en-US" sz="2800" dirty="0"/>
              <a:t>、</a:t>
            </a:r>
            <a:r>
              <a:rPr kumimoji="1" lang="en-US" altLang="ja-JP" sz="2800" dirty="0"/>
              <a:t>model</a:t>
            </a:r>
            <a:r>
              <a:rPr kumimoji="1" lang="ja-JP" altLang="en-US" sz="2800" dirty="0"/>
              <a:t>、</a:t>
            </a:r>
            <a:r>
              <a:rPr kumimoji="1" lang="en-US" altLang="ja-JP" sz="2800" dirty="0"/>
              <a:t>servlet</a:t>
            </a:r>
            <a:r>
              <a:rPr kumimoji="1" lang="ja-JP" altLang="en-US" sz="2800" dirty="0"/>
              <a:t>、</a:t>
            </a:r>
            <a:r>
              <a:rPr kumimoji="1" lang="en-US" altLang="ja-JP" sz="2800" dirty="0"/>
              <a:t>JSP</a:t>
            </a:r>
            <a:r>
              <a:rPr kumimoji="1" lang="ja-JP" altLang="en-US" sz="2800" dirty="0"/>
              <a:t>のつながりが理解できた。</a:t>
            </a:r>
          </a:p>
          <a:p>
            <a:r>
              <a:rPr kumimoji="1" lang="ja-JP" altLang="en-US" sz="2800" dirty="0"/>
              <a:t>いい意味で諦めが付くようになり、メンバーや講師を頼ることができた</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kumimoji="1" lang="ja-JP" altLang="en-US" sz="2000" dirty="0"/>
          </a:p>
        </p:txBody>
      </p:sp>
    </p:spTree>
    <p:extLst>
      <p:ext uri="{BB962C8B-B14F-4D97-AF65-F5344CB8AC3E}">
        <p14:creationId xmlns:p14="http://schemas.microsoft.com/office/powerpoint/2010/main" val="3507151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C666E86-7DCC-4528-9C3E-93EED536B098}"/>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r>
              <a:rPr kumimoji="1" lang="ja-JP" altLang="en-US" sz="2400" dirty="0"/>
              <a:t>全体補助</a:t>
            </a:r>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pPr marL="0" indent="0">
              <a:buNone/>
            </a:pPr>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Tree>
    <p:extLst>
      <p:ext uri="{BB962C8B-B14F-4D97-AF65-F5344CB8AC3E}">
        <p14:creationId xmlns:p14="http://schemas.microsoft.com/office/powerpoint/2010/main" val="1631381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889C5032-33A9-4407-982A-FFB4D9BAC7B2}"/>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1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サーバーサイドの理解を深めることができた</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認識統一を図ることの大切さを学んだ</a:t>
            </a:r>
            <a:endParaRPr kumimoji="1" lang="en-US" altLang="ja-JP" sz="2800" dirty="0"/>
          </a:p>
          <a:p>
            <a:r>
              <a:rPr kumimoji="1" lang="ja-JP" altLang="en-US" sz="2800" dirty="0"/>
              <a:t>チームで開発をする難しさと楽しさを知ることができた</a:t>
            </a:r>
            <a:endParaRPr kumimoji="1"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チームで認識を合わせること</a:t>
            </a:r>
            <a:endParaRPr kumimoji="1" lang="en-US" altLang="ja-JP" sz="2800" dirty="0"/>
          </a:p>
          <a:p>
            <a:r>
              <a:rPr kumimoji="1" lang="ja-JP" altLang="en-US" sz="280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000" dirty="0"/>
              <a:t>コーディネート登録</a:t>
            </a:r>
            <a:endParaRPr lang="en-US" altLang="ja-JP" sz="2000" dirty="0"/>
          </a:p>
          <a:p>
            <a:r>
              <a:rPr lang="ja-JP" altLang="en-US" sz="2000" dirty="0"/>
              <a:t>プロフィール登録</a:t>
            </a:r>
            <a:endParaRPr lang="en-US" altLang="ja-JP" sz="2000" dirty="0"/>
          </a:p>
          <a:p>
            <a:endParaRPr kumimoji="1" lang="ja-JP" altLang="en-US" dirty="0"/>
          </a:p>
        </p:txBody>
      </p:sp>
    </p:spTree>
    <p:extLst>
      <p:ext uri="{BB962C8B-B14F-4D97-AF65-F5344CB8AC3E}">
        <p14:creationId xmlns:p14="http://schemas.microsoft.com/office/powerpoint/2010/main" val="3873038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8A1F344-D90F-4AB3-BBF4-ED647EC0FE7D}"/>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コーディネート履歴</a:t>
            </a:r>
            <a:endParaRPr kumimoji="1" lang="en-US" altLang="ja-JP" sz="2000" dirty="0"/>
          </a:p>
          <a:p>
            <a:r>
              <a:rPr kumimoji="1" lang="ja-JP" altLang="en-US" sz="2000" dirty="0"/>
              <a:t>ログイン</a:t>
            </a:r>
          </a:p>
        </p:txBody>
      </p:sp>
    </p:spTree>
    <p:extLst>
      <p:ext uri="{BB962C8B-B14F-4D97-AF65-F5344CB8AC3E}">
        <p14:creationId xmlns:p14="http://schemas.microsoft.com/office/powerpoint/2010/main" val="42087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F74BBF8-9D8D-4765-A307-0FD78DDAA26F}"/>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松倉一生</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850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Java</a:t>
            </a:r>
            <a:r>
              <a:rPr kumimoji="1" lang="ja-JP" altLang="en-US" sz="2800" dirty="0"/>
              <a:t>のオブジェクト指向を少しだけ理解できた</a:t>
            </a:r>
          </a:p>
          <a:p>
            <a:r>
              <a:rPr kumimoji="1" lang="en-US" altLang="ja-JP" sz="2800" dirty="0"/>
              <a:t>API</a:t>
            </a:r>
            <a:r>
              <a:rPr kumimoji="1" lang="ja-JP" altLang="en-US" sz="2800" dirty="0"/>
              <a:t>を用いてデータを取得すること</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たった５人でも認識を統一して１つのものを作り上げる難しさ</a:t>
            </a:r>
          </a:p>
          <a:p>
            <a:r>
              <a:rPr lang="ja-JP" altLang="en-US" sz="2800" dirty="0"/>
              <a:t>一人では高い壁もチームなら乗り越えられるということ</a:t>
            </a:r>
          </a:p>
          <a:p>
            <a:r>
              <a:rPr lang="ja-JP" altLang="en-US" sz="2800" dirty="0"/>
              <a:t>スケジュールは思うように進まない</a:t>
            </a:r>
            <a:endParaRPr lang="en-US" altLang="ja-JP" sz="2800" dirty="0"/>
          </a:p>
          <a:p>
            <a:endParaRPr lang="en-US" altLang="ja-JP" sz="2800" dirty="0"/>
          </a:p>
          <a:p>
            <a:pPr marL="0" indent="0">
              <a:buNone/>
            </a:pPr>
            <a:r>
              <a:rPr lang="en-US" altLang="ja-JP" sz="2800" dirty="0"/>
              <a:t>【</a:t>
            </a:r>
            <a:r>
              <a:rPr lang="ja-JP" altLang="en-US" sz="2800" dirty="0"/>
              <a:t>気づいたこと</a:t>
            </a:r>
            <a:r>
              <a:rPr lang="en-US" altLang="ja-JP" sz="2800" dirty="0"/>
              <a:t>】</a:t>
            </a:r>
          </a:p>
          <a:p>
            <a:r>
              <a:rPr kumimoji="1" lang="ja-JP" altLang="en-US" sz="2800" dirty="0"/>
              <a:t>調べる技術力が高いと開発がスムーズに進む</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天気情報取得機能</a:t>
            </a:r>
            <a:endParaRPr kumimoji="1" lang="en-US" altLang="ja-JP" sz="2000" dirty="0"/>
          </a:p>
          <a:p>
            <a:r>
              <a:rPr kumimoji="1" lang="ja-JP" altLang="en-US" sz="2000" dirty="0"/>
              <a:t>天気表示機能</a:t>
            </a:r>
            <a:endParaRPr kumimoji="1" lang="en-US" altLang="ja-JP" sz="2000" dirty="0"/>
          </a:p>
          <a:p>
            <a:r>
              <a:rPr kumimoji="1" lang="ja-JP" altLang="en-US" sz="2000" dirty="0"/>
              <a:t>おすすめ表示機能</a:t>
            </a:r>
            <a:endParaRPr kumimoji="1" lang="en-US" altLang="ja-JP" sz="2000" dirty="0"/>
          </a:p>
          <a:p>
            <a:r>
              <a:rPr kumimoji="1" lang="ja-JP" altLang="en-US" sz="2000" dirty="0"/>
              <a:t>編集削除機能</a:t>
            </a:r>
            <a:endParaRPr kumimoji="1" lang="en-US" altLang="ja-JP" sz="2000" dirty="0"/>
          </a:p>
        </p:txBody>
      </p:sp>
    </p:spTree>
    <p:extLst>
      <p:ext uri="{BB962C8B-B14F-4D97-AF65-F5344CB8AC3E}">
        <p14:creationId xmlns:p14="http://schemas.microsoft.com/office/powerpoint/2010/main" val="168549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211337192"/>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2673</Words>
  <Application>Microsoft Office PowerPoint</Application>
  <PresentationFormat>ワイド画面</PresentationFormat>
  <Paragraphs>327</Paragraphs>
  <Slides>31</Slides>
  <Notes>24</Notes>
  <HiddenSlides>7</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暑がり・寒がり指数</vt:lpstr>
      <vt:lpstr>　①‐1　暑がり・寒がり指数</vt:lpstr>
      <vt:lpstr>　こだわり②コーディネート機能</vt:lpstr>
      <vt:lpstr>　実際に使用してみた！</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石堂里佳</vt:lpstr>
      <vt:lpstr>笹原子龍</vt:lpstr>
      <vt:lpstr>高井咲楽</vt:lpstr>
      <vt:lpstr>藤澤玲奈</vt:lpstr>
      <vt:lpstr>松倉一生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笹原子龍</cp:lastModifiedBy>
  <cp:revision>260</cp:revision>
  <dcterms:created xsi:type="dcterms:W3CDTF">2023-06-25T05:32:01Z</dcterms:created>
  <dcterms:modified xsi:type="dcterms:W3CDTF">2023-06-28T01:10:55Z</dcterms:modified>
</cp:coreProperties>
</file>